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60" r:id="rId4"/>
    <p:sldId id="261" r:id="rId5"/>
    <p:sldId id="262" r:id="rId6"/>
    <p:sldId id="264" r:id="rId7"/>
    <p:sldId id="263" r:id="rId8"/>
    <p:sldId id="269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/>
    <p:restoredTop sz="92477"/>
  </p:normalViewPr>
  <p:slideViewPr>
    <p:cSldViewPr snapToGrid="0">
      <p:cViewPr varScale="1">
        <p:scale>
          <a:sx n="105" d="100"/>
          <a:sy n="105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268D-7AD2-4A98-9A6C-04094BAA5770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BE75E-BAEF-44A4-B33E-A782F924D7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4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0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0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4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5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6582A-81C6-46FF-9CDC-5E9D7139362C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2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gUWQgJ1TbY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sjuM1kR7-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zu7revUCefw?t=39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n0wvDwSnzcw?t=104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e6imsXTkGQ?t=1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11 – Transformation 						 chimique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3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Exercice 12 page 123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E7819ED7-7743-A54C-91B9-99C5FDA04B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00" t="38044" r="28333" b="33156"/>
          <a:stretch/>
        </p:blipFill>
        <p:spPr>
          <a:xfrm>
            <a:off x="1378459" y="969334"/>
            <a:ext cx="9435081" cy="572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0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Exercice 24 page 125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9120EC76-DADB-2842-9BD7-5088BC20C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0" t="35693" r="27222" b="37722"/>
          <a:stretch/>
        </p:blipFill>
        <p:spPr>
          <a:xfrm>
            <a:off x="220983" y="1535568"/>
            <a:ext cx="5875017" cy="37868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71554FC-DE6D-4E43-A057-A76A0794B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00" t="61954" r="27222" b="20534"/>
          <a:stretch/>
        </p:blipFill>
        <p:spPr>
          <a:xfrm>
            <a:off x="6096000" y="2181801"/>
            <a:ext cx="5875017" cy="24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TP – Comme un parfum de lavande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intérieur, mur, carrelé&#10;&#10;Description générée automatiquement">
            <a:extLst>
              <a:ext uri="{FF2B5EF4-FFF2-40B4-BE49-F238E27FC236}">
                <a16:creationId xmlns:a16="http://schemas.microsoft.com/office/drawing/2014/main" id="{0442CC5D-2D19-034A-AC53-41BA53E8E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7213" y="1617733"/>
            <a:ext cx="5825565" cy="43691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B205AD-CF40-5543-8CB5-3B0D07234040}"/>
              </a:ext>
            </a:extLst>
          </p:cNvPr>
          <p:cNvSpPr/>
          <p:nvPr/>
        </p:nvSpPr>
        <p:spPr>
          <a:xfrm>
            <a:off x="6920468" y="5791773"/>
            <a:ext cx="50505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Surébullition</a:t>
            </a:r>
            <a:r>
              <a:rPr lang="fr-FR" dirty="0"/>
              <a:t> :</a:t>
            </a:r>
          </a:p>
          <a:p>
            <a:r>
              <a:rPr lang="fr-FR" dirty="0">
                <a:hlinkClick r:id="rId3"/>
              </a:rPr>
              <a:t>https://www.youtube.com/watch?v=pgUWQgJ1TbY</a:t>
            </a:r>
            <a:endParaRPr lang="fr-FR" dirty="0"/>
          </a:p>
          <a:p>
            <a:r>
              <a:rPr lang="fr-FR" dirty="0">
                <a:hlinkClick r:id="rId4"/>
              </a:rPr>
              <a:t>https://www.youtube.com/watch?v=FsjuM1kR7-w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638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ACCED668-E114-D649-BFD2-9E531DC95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885" y="4034057"/>
            <a:ext cx="4601164" cy="258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Que se passe-t-il quand on mélange des espèce chimiques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tude de la réaction oscillante de Belousov-Zhabotinsky - L'Esprit Sorcier">
            <a:extLst>
              <a:ext uri="{FF2B5EF4-FFF2-40B4-BE49-F238E27FC236}">
                <a16:creationId xmlns:a16="http://schemas.microsoft.com/office/drawing/2014/main" id="{083AAADF-4CDF-6A44-B3AF-C41E76613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950026"/>
            <a:ext cx="3448489" cy="258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ïti - Environnement : Remplacer le charbon de bois par du méthane...">
            <a:extLst>
              <a:ext uri="{FF2B5EF4-FFF2-40B4-BE49-F238E27FC236}">
                <a16:creationId xmlns:a16="http://schemas.microsoft.com/office/drawing/2014/main" id="{29C95F0C-4F6B-A244-8D39-E0A944151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2" y="4034045"/>
            <a:ext cx="3448491" cy="258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uile essentielle LAVANDE ASPIC BIO Phytofrance">
            <a:extLst>
              <a:ext uri="{FF2B5EF4-FFF2-40B4-BE49-F238E27FC236}">
                <a16:creationId xmlns:a16="http://schemas.microsoft.com/office/drawing/2014/main" id="{496C877F-2EF9-554E-9654-E55376D08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11"/>
          <a:stretch/>
        </p:blipFill>
        <p:spPr bwMode="auto">
          <a:xfrm>
            <a:off x="8522524" y="950026"/>
            <a:ext cx="3448489" cy="258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inalyl acetate - Wikipedia">
            <a:extLst>
              <a:ext uri="{FF2B5EF4-FFF2-40B4-BE49-F238E27FC236}">
                <a16:creationId xmlns:a16="http://schemas.microsoft.com/office/drawing/2014/main" id="{6C3FB261-DAFA-C74C-9D11-A9357B3F0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524" y="4347260"/>
            <a:ext cx="3448492" cy="195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Une rivière rouge sang en Russie | Sympatico">
            <a:extLst>
              <a:ext uri="{FF2B5EF4-FFF2-40B4-BE49-F238E27FC236}">
                <a16:creationId xmlns:a16="http://schemas.microsoft.com/office/drawing/2014/main" id="{40D6C3AC-F747-DB4A-9DCE-286548B1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717" y="950027"/>
            <a:ext cx="4602226" cy="258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C616DE3A-9C56-C045-8A09-BBFA64E17FD2}"/>
              </a:ext>
            </a:extLst>
          </p:cNvPr>
          <p:cNvCxnSpPr>
            <a:cxnSpLocks/>
            <a:endCxn id="1034" idx="0"/>
          </p:cNvCxnSpPr>
          <p:nvPr/>
        </p:nvCxnSpPr>
        <p:spPr>
          <a:xfrm>
            <a:off x="10246768" y="3645725"/>
            <a:ext cx="2" cy="701535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tx2"/>
                </a:gs>
              </a:gsLst>
              <a:lin ang="54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39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Une première expérience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85C61CE-514E-F14C-BA50-8D52FDF00E97}"/>
              </a:ext>
            </a:extLst>
          </p:cNvPr>
          <p:cNvSpPr/>
          <p:nvPr/>
        </p:nvSpPr>
        <p:spPr>
          <a:xfrm>
            <a:off x="8185878" y="5926082"/>
            <a:ext cx="3785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2"/>
              </a:rPr>
              <a:t>https://youtu.be/zu7revUCefw?t=398</a:t>
            </a:r>
            <a:r>
              <a:rPr lang="fr-FR" dirty="0"/>
              <a:t> </a:t>
            </a:r>
          </a:p>
        </p:txBody>
      </p:sp>
      <p:pic>
        <p:nvPicPr>
          <p:cNvPr id="6" name="Image 5" descr="Une image contenant intérieur, sombre&#10;&#10;Description générée automatiquement">
            <a:extLst>
              <a:ext uri="{FF2B5EF4-FFF2-40B4-BE49-F238E27FC236}">
                <a16:creationId xmlns:a16="http://schemas.microsoft.com/office/drawing/2014/main" id="{6B34B6FA-F769-BC4F-8DDE-176CEE056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7" t="5714" r="30880" b="6494"/>
          <a:stretch/>
        </p:blipFill>
        <p:spPr>
          <a:xfrm>
            <a:off x="220983" y="959046"/>
            <a:ext cx="4267889" cy="575483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0E5487B-335C-264B-85B6-7827A198E0AC}"/>
              </a:ext>
            </a:extLst>
          </p:cNvPr>
          <p:cNvSpPr txBox="1"/>
          <p:nvPr/>
        </p:nvSpPr>
        <p:spPr>
          <a:xfrm>
            <a:off x="4972050" y="1494504"/>
            <a:ext cx="6998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Quel est ce liquide ?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2F14656-17C5-4445-AFFE-371DC0D3E766}"/>
              </a:ext>
            </a:extLst>
          </p:cNvPr>
          <p:cNvSpPr txBox="1"/>
          <p:nvPr/>
        </p:nvSpPr>
        <p:spPr>
          <a:xfrm>
            <a:off x="4972050" y="2864670"/>
            <a:ext cx="6998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Faire un schéma de cette expérience en utilisant le schéma narratif.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DDEC9F4-9B63-A347-A488-614DC8184F75}"/>
              </a:ext>
            </a:extLst>
          </p:cNvPr>
          <p:cNvSpPr txBox="1"/>
          <p:nvPr/>
        </p:nvSpPr>
        <p:spPr>
          <a:xfrm>
            <a:off x="4972050" y="4604168"/>
            <a:ext cx="69989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Quelles espèces chimiques sont présentes 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au début ?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à la fin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34553-C493-C44F-9570-F5EEF3660202}"/>
              </a:ext>
            </a:extLst>
          </p:cNvPr>
          <p:cNvSpPr/>
          <p:nvPr/>
        </p:nvSpPr>
        <p:spPr>
          <a:xfrm>
            <a:off x="7920036" y="6295414"/>
            <a:ext cx="4050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https://youtu.be/n0wvDwSnzcw?t=1044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118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F455F7D-2EC8-A543-B47D-EFD8F3D0E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7" t="17902" r="8680" b="19387"/>
          <a:stretch/>
        </p:blipFill>
        <p:spPr>
          <a:xfrm>
            <a:off x="218646" y="957266"/>
            <a:ext cx="11754707" cy="5572121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Une autre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D9E9E5F-52F4-8A44-A4F4-24E53DE0E147}"/>
              </a:ext>
            </a:extLst>
          </p:cNvPr>
          <p:cNvSpPr/>
          <p:nvPr/>
        </p:nvSpPr>
        <p:spPr>
          <a:xfrm>
            <a:off x="8259451" y="6488668"/>
            <a:ext cx="3713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https://youtu.be/ce6imsXTkGQ?t=16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0494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Combustion du méthane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4" descr="Haïti - Environnement : Remplacer le charbon de bois par du méthane...">
            <a:extLst>
              <a:ext uri="{FF2B5EF4-FFF2-40B4-BE49-F238E27FC236}">
                <a16:creationId xmlns:a16="http://schemas.microsoft.com/office/drawing/2014/main" id="{B74DE0B7-0415-1949-B9FC-AF5E581D9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1494504"/>
            <a:ext cx="6048586" cy="453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83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À compléter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0144A6EB-84AA-4E49-A676-CC75CCE54D23}"/>
              </a:ext>
            </a:extLst>
          </p:cNvPr>
          <p:cNvSpPr txBox="1"/>
          <p:nvPr/>
        </p:nvSpPr>
        <p:spPr>
          <a:xfrm>
            <a:off x="1356401" y="1866706"/>
            <a:ext cx="9479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tx2"/>
                </a:solidFill>
              </a:rPr>
              <a:t>H</a:t>
            </a:r>
            <a:r>
              <a:rPr lang="fr-FR" sz="4000" baseline="30000" dirty="0">
                <a:solidFill>
                  <a:schemeClr val="tx2"/>
                </a:solidFill>
              </a:rPr>
              <a:t>+</a:t>
            </a:r>
            <a:r>
              <a:rPr lang="fr-FR" sz="4000" dirty="0">
                <a:solidFill>
                  <a:schemeClr val="tx2"/>
                </a:solidFill>
              </a:rPr>
              <a:t> + Cl</a:t>
            </a:r>
            <a:r>
              <a:rPr lang="fr-FR" sz="4000" baseline="30000" dirty="0">
                <a:solidFill>
                  <a:schemeClr val="tx2"/>
                </a:solidFill>
              </a:rPr>
              <a:t>-</a:t>
            </a:r>
            <a:r>
              <a:rPr lang="fr-FR" sz="4000" dirty="0">
                <a:solidFill>
                  <a:schemeClr val="tx2"/>
                </a:solidFill>
              </a:rPr>
              <a:t> + HCO</a:t>
            </a:r>
            <a:r>
              <a:rPr lang="fr-FR" sz="4000" baseline="-25000" dirty="0">
                <a:solidFill>
                  <a:schemeClr val="tx2"/>
                </a:solidFill>
              </a:rPr>
              <a:t>3</a:t>
            </a:r>
            <a:r>
              <a:rPr lang="fr-FR" sz="4000" baseline="30000" dirty="0">
                <a:solidFill>
                  <a:schemeClr val="tx2"/>
                </a:solidFill>
              </a:rPr>
              <a:t>-</a:t>
            </a:r>
            <a:r>
              <a:rPr lang="fr-FR" sz="4000" dirty="0">
                <a:solidFill>
                  <a:schemeClr val="tx2"/>
                </a:solidFill>
              </a:rPr>
              <a:t> + Na</a:t>
            </a:r>
            <a:r>
              <a:rPr lang="fr-FR" sz="4000" baseline="30000" dirty="0">
                <a:solidFill>
                  <a:schemeClr val="tx2"/>
                </a:solidFill>
              </a:rPr>
              <a:t>+</a:t>
            </a:r>
            <a:r>
              <a:rPr lang="fr-FR" sz="4000" dirty="0">
                <a:solidFill>
                  <a:schemeClr val="tx2"/>
                </a:solidFill>
              </a:rPr>
              <a:t> </a:t>
            </a:r>
            <a:r>
              <a:rPr lang="fr-FR" sz="4000" dirty="0">
                <a:solidFill>
                  <a:schemeClr val="tx2"/>
                </a:solidFill>
                <a:latin typeface="+mj-lt"/>
              </a:rPr>
              <a:t>→</a:t>
            </a:r>
            <a:r>
              <a:rPr lang="fr-FR" sz="4000" dirty="0">
                <a:solidFill>
                  <a:schemeClr val="tx2"/>
                </a:solidFill>
              </a:rPr>
              <a:t> H</a:t>
            </a:r>
            <a:r>
              <a:rPr lang="fr-FR" sz="4000" baseline="-25000" dirty="0">
                <a:solidFill>
                  <a:schemeClr val="tx2"/>
                </a:solidFill>
              </a:rPr>
              <a:t>2</a:t>
            </a:r>
            <a:r>
              <a:rPr lang="fr-FR" sz="4000" dirty="0">
                <a:solidFill>
                  <a:schemeClr val="tx2"/>
                </a:solidFill>
              </a:rPr>
              <a:t>O + Cl</a:t>
            </a:r>
            <a:r>
              <a:rPr lang="fr-FR" sz="4000" baseline="30000" dirty="0">
                <a:solidFill>
                  <a:schemeClr val="tx2"/>
                </a:solidFill>
              </a:rPr>
              <a:t>-</a:t>
            </a:r>
            <a:r>
              <a:rPr lang="fr-FR" sz="4000" dirty="0">
                <a:solidFill>
                  <a:schemeClr val="tx2"/>
                </a:solidFill>
              </a:rPr>
              <a:t> + Na</a:t>
            </a:r>
            <a:r>
              <a:rPr lang="fr-FR" sz="4000" baseline="30000" dirty="0">
                <a:solidFill>
                  <a:schemeClr val="tx2"/>
                </a:solidFill>
              </a:rPr>
              <a:t>+ </a:t>
            </a:r>
            <a:r>
              <a:rPr lang="fr-FR" sz="4000" dirty="0">
                <a:solidFill>
                  <a:schemeClr val="tx2"/>
                </a:solidFill>
              </a:rPr>
              <a:t>+ </a:t>
            </a:r>
            <a:r>
              <a:rPr lang="fr-FR" sz="4000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BF8A2E5-FC35-E542-9950-4561E9501329}"/>
              </a:ext>
            </a:extLst>
          </p:cNvPr>
          <p:cNvSpPr txBox="1"/>
          <p:nvPr/>
        </p:nvSpPr>
        <p:spPr>
          <a:xfrm>
            <a:off x="220983" y="3718615"/>
            <a:ext cx="69989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Comment qualifier les ions Cl</a:t>
            </a:r>
            <a:r>
              <a:rPr lang="fr-FR" sz="2400" baseline="30000" dirty="0">
                <a:solidFill>
                  <a:schemeClr val="tx2"/>
                </a:solidFill>
              </a:rPr>
              <a:t>-</a:t>
            </a:r>
            <a:r>
              <a:rPr lang="fr-FR" sz="2400" dirty="0">
                <a:solidFill>
                  <a:schemeClr val="tx2"/>
                </a:solidFill>
              </a:rPr>
              <a:t> et Na</a:t>
            </a:r>
            <a:r>
              <a:rPr lang="fr-FR" sz="2400" baseline="30000" dirty="0">
                <a:solidFill>
                  <a:schemeClr val="tx2"/>
                </a:solidFill>
              </a:rPr>
              <a:t>+</a:t>
            </a:r>
            <a:r>
              <a:rPr lang="fr-FR" sz="2400" dirty="0">
                <a:solidFill>
                  <a:schemeClr val="tx2"/>
                </a:solidFill>
              </a:rPr>
              <a:t>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Trouver l’espèce formée lors de la réaction.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Que </a:t>
            </a:r>
            <a:r>
              <a:rPr lang="fr-FR" sz="2400" dirty="0" err="1">
                <a:solidFill>
                  <a:schemeClr val="tx2"/>
                </a:solidFill>
              </a:rPr>
              <a:t>va-til</a:t>
            </a:r>
            <a:r>
              <a:rPr lang="fr-FR" sz="2400" dirty="0">
                <a:solidFill>
                  <a:schemeClr val="tx2"/>
                </a:solidFill>
              </a:rPr>
              <a:t> se passer lors de </a:t>
            </a:r>
            <a:r>
              <a:rPr lang="fr-FR" sz="2400">
                <a:solidFill>
                  <a:schemeClr val="tx2"/>
                </a:solidFill>
              </a:rPr>
              <a:t>la réaction ?</a:t>
            </a:r>
            <a:endParaRPr lang="fr-F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741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Exercice 8 page 123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15F1EC1D-A370-544F-A7C9-8407C9308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8" t="46875" r="61675" b="33958"/>
          <a:stretch/>
        </p:blipFill>
        <p:spPr>
          <a:xfrm>
            <a:off x="220982" y="1343027"/>
            <a:ext cx="11754707" cy="480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3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Applications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1BDA8D0A-68AF-3145-BFEA-B9967256C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3" t="36275" r="30923" b="31961"/>
          <a:stretch/>
        </p:blipFill>
        <p:spPr>
          <a:xfrm>
            <a:off x="218646" y="1815665"/>
            <a:ext cx="11754707" cy="396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74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Exercice 10 page 123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FFE350F3-6143-8741-93BF-593AA4FD7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0" t="26182" r="61668" b="44356"/>
          <a:stretch/>
        </p:blipFill>
        <p:spPr>
          <a:xfrm>
            <a:off x="1762507" y="1038032"/>
            <a:ext cx="8666985" cy="54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313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7878</TotalTime>
  <Words>202</Words>
  <Application>Microsoft Macintosh PowerPoint</Application>
  <PresentationFormat>Grand écran</PresentationFormat>
  <Paragraphs>29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Chapitre 11 – Transformation        chimique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1 – Corps purs et mélanges</dc:title>
  <dc:creator>remi</dc:creator>
  <cp:lastModifiedBy>Remi Metzdorff</cp:lastModifiedBy>
  <cp:revision>38</cp:revision>
  <dcterms:created xsi:type="dcterms:W3CDTF">2020-09-05T12:43:59Z</dcterms:created>
  <dcterms:modified xsi:type="dcterms:W3CDTF">2021-06-15T08:35:00Z</dcterms:modified>
</cp:coreProperties>
</file>